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721"/>
    <a:srgbClr val="B7DE82"/>
    <a:srgbClr val="27A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1894-6ECF-4302-BB8C-71D1C55B8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A670A-2395-4061-8F8F-FFC5A500C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00513-2ED8-4751-9533-DD72326F4320}"/>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5" name="Footer Placeholder 4">
            <a:extLst>
              <a:ext uri="{FF2B5EF4-FFF2-40B4-BE49-F238E27FC236}">
                <a16:creationId xmlns:a16="http://schemas.microsoft.com/office/drawing/2014/main" id="{89F9DF0C-392B-4C1B-8E94-8C361C210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C6DEC-5678-4593-B745-71635E6CC47F}"/>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52794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011F-766A-4351-9F3B-A338006F7E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2FFC96-AC72-4A32-926B-DBFDFDB55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3E5ED-B0BD-495F-BADA-2F73451F6EA7}"/>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5" name="Footer Placeholder 4">
            <a:extLst>
              <a:ext uri="{FF2B5EF4-FFF2-40B4-BE49-F238E27FC236}">
                <a16:creationId xmlns:a16="http://schemas.microsoft.com/office/drawing/2014/main" id="{951E18EC-E17E-4884-9DF7-EB706C409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C6A99-D8E4-476A-981A-5EC68985DFD8}"/>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76404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B6164-42F9-4F23-97FD-6EAA432CF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A99C9-3DB9-4438-B8BF-933A3A157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CAAD5-9FC6-425B-8CB2-592A58F86A8C}"/>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5" name="Footer Placeholder 4">
            <a:extLst>
              <a:ext uri="{FF2B5EF4-FFF2-40B4-BE49-F238E27FC236}">
                <a16:creationId xmlns:a16="http://schemas.microsoft.com/office/drawing/2014/main" id="{8ED655B2-6A21-44EC-A43E-618CCC110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A9716-D66D-4834-ABAA-F9A3F0178458}"/>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32942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CCFC-CDDF-43AA-8177-10B7FE649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81045-C4E8-4CDB-9144-ACDE9A23F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52FED-BA12-434C-8031-56D813E530FB}"/>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5" name="Footer Placeholder 4">
            <a:extLst>
              <a:ext uri="{FF2B5EF4-FFF2-40B4-BE49-F238E27FC236}">
                <a16:creationId xmlns:a16="http://schemas.microsoft.com/office/drawing/2014/main" id="{237F14E1-EF1A-4486-AE28-63807166D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59829-56C2-453F-9043-3B391C4E4204}"/>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39967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B836-80B0-4261-BE81-4C21B7E05A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929C7F-52D7-4520-A608-72158398F7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72CAF-6992-49B4-A1D9-6ABE0C76750B}"/>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5" name="Footer Placeholder 4">
            <a:extLst>
              <a:ext uri="{FF2B5EF4-FFF2-40B4-BE49-F238E27FC236}">
                <a16:creationId xmlns:a16="http://schemas.microsoft.com/office/drawing/2014/main" id="{1CE94DD3-F63A-4222-811A-BC4F3B16F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7CAA4-DB27-439C-A3E1-AB0A1902D017}"/>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272441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0E13-2F3B-4E4A-8EC4-2273B48C2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C6010-3F03-47EC-B9DA-4A72CDCF4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15440D-F08A-425E-8744-0E16BBD7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335D6A-E553-452D-BE6F-75E8DFC6921E}"/>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6" name="Footer Placeholder 5">
            <a:extLst>
              <a:ext uri="{FF2B5EF4-FFF2-40B4-BE49-F238E27FC236}">
                <a16:creationId xmlns:a16="http://schemas.microsoft.com/office/drawing/2014/main" id="{F154091E-BDB7-490B-BD64-EEF5B65BF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2EF18-D2AA-4BAB-9E2B-2706F6D4FF06}"/>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86118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D0BB-2F00-472E-8F8D-145747C76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DD25F9-A0C6-475F-88CB-9D5E00C1E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F7A7D-14F7-413F-8206-E939E2629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C139A1-6427-43E7-B700-7DDD74917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A963-6F43-42E7-AC38-9520B868C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A0E11-EF0D-4AE8-A73A-1764B7C3DD0A}"/>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8" name="Footer Placeholder 7">
            <a:extLst>
              <a:ext uri="{FF2B5EF4-FFF2-40B4-BE49-F238E27FC236}">
                <a16:creationId xmlns:a16="http://schemas.microsoft.com/office/drawing/2014/main" id="{7B6B326F-61BA-4842-BB3B-5E91BE41C9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EAA8AA-9C0D-432C-9E10-21AFA7FFA7BE}"/>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54930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20FA-DCFE-4F8C-A41C-B99BC982D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E6D672-9399-499A-AD4F-AFDFE60C95CD}"/>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4" name="Footer Placeholder 3">
            <a:extLst>
              <a:ext uri="{FF2B5EF4-FFF2-40B4-BE49-F238E27FC236}">
                <a16:creationId xmlns:a16="http://schemas.microsoft.com/office/drawing/2014/main" id="{F41BD8BE-C487-42B0-962E-D1327BB2BD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0B3A83-3C3B-44F0-AE96-9F71CD67F21F}"/>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259005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9D327-B23D-43E6-8CF0-7C5E9670BCC2}"/>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3" name="Footer Placeholder 2">
            <a:extLst>
              <a:ext uri="{FF2B5EF4-FFF2-40B4-BE49-F238E27FC236}">
                <a16:creationId xmlns:a16="http://schemas.microsoft.com/office/drawing/2014/main" id="{D10E5AE8-6F4E-4EF4-8852-1720A1215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5AA0AD-FAF1-41D2-AE77-5F3285F91606}"/>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80059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04AF-3B29-441E-A427-92B9A2F64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87F1A-0FFC-4F44-B030-97D450A46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3C6EBD-607C-4100-A1E7-AFAA0F26B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C4BE2-4A74-4B54-BF14-F2377B710F8F}"/>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6" name="Footer Placeholder 5">
            <a:extLst>
              <a:ext uri="{FF2B5EF4-FFF2-40B4-BE49-F238E27FC236}">
                <a16:creationId xmlns:a16="http://schemas.microsoft.com/office/drawing/2014/main" id="{C7CE2AFF-A64E-4E77-B80F-E4777DFE6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70ED6-0E6B-49E6-8353-12765F137B1F}"/>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16625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DA00-A366-47BE-81A4-8678A40F8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1F1BF2-E9C5-41CF-82DB-D26B17B2B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CB384-5B31-4FC4-B2B5-8B830B457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92FD6-C9EA-49E0-9BA6-BB3BC13F5785}"/>
              </a:ext>
            </a:extLst>
          </p:cNvPr>
          <p:cNvSpPr>
            <a:spLocks noGrp="1"/>
          </p:cNvSpPr>
          <p:nvPr>
            <p:ph type="dt" sz="half" idx="10"/>
          </p:nvPr>
        </p:nvSpPr>
        <p:spPr/>
        <p:txBody>
          <a:bodyPr/>
          <a:lstStyle/>
          <a:p>
            <a:fld id="{AA271C3C-8D40-4AF5-A430-DF7AEF1B7DE9}" type="datetimeFigureOut">
              <a:rPr lang="en-US" smtClean="0"/>
              <a:t>2/4/2025</a:t>
            </a:fld>
            <a:endParaRPr lang="en-US"/>
          </a:p>
        </p:txBody>
      </p:sp>
      <p:sp>
        <p:nvSpPr>
          <p:cNvPr id="6" name="Footer Placeholder 5">
            <a:extLst>
              <a:ext uri="{FF2B5EF4-FFF2-40B4-BE49-F238E27FC236}">
                <a16:creationId xmlns:a16="http://schemas.microsoft.com/office/drawing/2014/main" id="{BE0E42D3-A8B8-4C14-8FDF-F47362FF1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0A1E-399D-4DD6-BA4C-04DD0102A301}"/>
              </a:ext>
            </a:extLst>
          </p:cNvPr>
          <p:cNvSpPr>
            <a:spLocks noGrp="1"/>
          </p:cNvSpPr>
          <p:nvPr>
            <p:ph type="sldNum" sz="quarter" idx="12"/>
          </p:nvPr>
        </p:nvSpPr>
        <p:spPr/>
        <p:txBody>
          <a:bodyPr/>
          <a:lstStyle/>
          <a:p>
            <a:fld id="{1D219DCE-A895-45EE-B75F-5509454EEADF}" type="slidenum">
              <a:rPr lang="en-US" smtClean="0"/>
              <a:t>‹#›</a:t>
            </a:fld>
            <a:endParaRPr lang="en-US"/>
          </a:p>
        </p:txBody>
      </p:sp>
    </p:spTree>
    <p:extLst>
      <p:ext uri="{BB962C8B-B14F-4D97-AF65-F5344CB8AC3E}">
        <p14:creationId xmlns:p14="http://schemas.microsoft.com/office/powerpoint/2010/main" val="319552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6FECF-3BDB-4333-8090-AAD430D93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B4BBD0-F566-4C69-8A1C-258A69DC7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1EEA1-564C-48BB-B5CC-8D5AB18DE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71C3C-8D40-4AF5-A430-DF7AEF1B7DE9}" type="datetimeFigureOut">
              <a:rPr lang="en-US" smtClean="0"/>
              <a:t>2/4/2025</a:t>
            </a:fld>
            <a:endParaRPr lang="en-US"/>
          </a:p>
        </p:txBody>
      </p:sp>
      <p:sp>
        <p:nvSpPr>
          <p:cNvPr id="5" name="Footer Placeholder 4">
            <a:extLst>
              <a:ext uri="{FF2B5EF4-FFF2-40B4-BE49-F238E27FC236}">
                <a16:creationId xmlns:a16="http://schemas.microsoft.com/office/drawing/2014/main" id="{D464622B-EF75-415B-B7CB-84BDB2EF1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7BCC79-CFA1-42AD-9548-D668F831F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19DCE-A895-45EE-B75F-5509454EEADF}" type="slidenum">
              <a:rPr lang="en-US" smtClean="0"/>
              <a:t>‹#›</a:t>
            </a:fld>
            <a:endParaRPr lang="en-US"/>
          </a:p>
        </p:txBody>
      </p:sp>
    </p:spTree>
    <p:extLst>
      <p:ext uri="{BB962C8B-B14F-4D97-AF65-F5344CB8AC3E}">
        <p14:creationId xmlns:p14="http://schemas.microsoft.com/office/powerpoint/2010/main" val="341871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hyperlink" Target="mailto:timorindigenoustours@gmail.com"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698F1F-6AFA-4FF3-BEDA-DE3D82D7F3B4}"/>
              </a:ext>
            </a:extLst>
          </p:cNvPr>
          <p:cNvSpPr/>
          <p:nvPr/>
        </p:nvSpPr>
        <p:spPr>
          <a:xfrm>
            <a:off x="-1" y="1397523"/>
            <a:ext cx="7070503" cy="1030221"/>
          </a:xfrm>
          <a:prstGeom prst="rect">
            <a:avLst/>
          </a:prstGeom>
          <a:solidFill>
            <a:schemeClr val="accent6">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just"/>
            <a:endParaRPr lang="en-US" sz="1200" dirty="0">
              <a:solidFill>
                <a:srgbClr val="002060"/>
              </a:solidFill>
              <a:latin typeface="Gill Sans MT" panose="020B0502020104020203" pitchFamily="34" charset="0"/>
            </a:endParaRPr>
          </a:p>
          <a:p>
            <a:pPr algn="just"/>
            <a:r>
              <a:rPr lang="en-US" sz="1100" i="1" dirty="0">
                <a:solidFill>
                  <a:srgbClr val="002060"/>
                </a:solidFill>
                <a:latin typeface="Gill Sans MT" panose="020B0502020104020203" pitchFamily="34" charset="0"/>
              </a:rPr>
              <a:t>Our 2D&amp;1N Northeast Adventures and tour departs from Dili along the coastline to Baucau via Manatuto and Laleia the birth place of </a:t>
            </a:r>
            <a:r>
              <a:rPr lang="en-US" sz="1100" i="1" dirty="0" err="1">
                <a:solidFill>
                  <a:srgbClr val="002060"/>
                </a:solidFill>
                <a:latin typeface="Gill Sans MT" panose="020B0502020104020203" pitchFamily="34" charset="0"/>
              </a:rPr>
              <a:t>Xanana</a:t>
            </a:r>
            <a:r>
              <a:rPr lang="en-US" sz="1100" i="1" dirty="0">
                <a:solidFill>
                  <a:srgbClr val="002060"/>
                </a:solidFill>
                <a:latin typeface="Gill Sans MT" panose="020B0502020104020203" pitchFamily="34" charset="0"/>
              </a:rPr>
              <a:t> </a:t>
            </a:r>
            <a:r>
              <a:rPr lang="en-US" sz="1100" i="1" dirty="0" err="1">
                <a:solidFill>
                  <a:srgbClr val="002060"/>
                </a:solidFill>
                <a:latin typeface="Gill Sans MT" panose="020B0502020104020203" pitchFamily="34" charset="0"/>
              </a:rPr>
              <a:t>Gusmao</a:t>
            </a:r>
            <a:r>
              <a:rPr lang="en-US" sz="1100" i="1" dirty="0">
                <a:solidFill>
                  <a:srgbClr val="002060"/>
                </a:solidFill>
                <a:latin typeface="Gill Sans MT" panose="020B0502020104020203" pitchFamily="34" charset="0"/>
              </a:rPr>
              <a:t>. You will visit Mangrove park at Hera and the cemetery for the resistance at Metinaro. Whilst in Baucau, you will explore the second large city of Baucau, beaches and the Japanese 7 dug Caves  during WWII  itself.</a:t>
            </a:r>
          </a:p>
        </p:txBody>
      </p:sp>
      <p:sp>
        <p:nvSpPr>
          <p:cNvPr id="11" name="TextBox 10">
            <a:extLst>
              <a:ext uri="{FF2B5EF4-FFF2-40B4-BE49-F238E27FC236}">
                <a16:creationId xmlns:a16="http://schemas.microsoft.com/office/drawing/2014/main" id="{0BE19E32-8CBA-4E19-95B9-7B1C8B823029}"/>
              </a:ext>
            </a:extLst>
          </p:cNvPr>
          <p:cNvSpPr txBox="1"/>
          <p:nvPr/>
        </p:nvSpPr>
        <p:spPr>
          <a:xfrm>
            <a:off x="-2" y="1105833"/>
            <a:ext cx="7081519" cy="628890"/>
          </a:xfrm>
          <a:prstGeom prst="rect">
            <a:avLst/>
          </a:prstGeom>
          <a:noFill/>
        </p:spPr>
        <p:txBody>
          <a:bodyPr wrap="square">
            <a:spAutoFit/>
          </a:bodyPr>
          <a:lstStyle/>
          <a:p>
            <a:pPr algn="just">
              <a:lnSpc>
                <a:spcPct val="115000"/>
              </a:lnSpc>
              <a:spcAft>
                <a:spcPts val="1000"/>
              </a:spcAft>
            </a:pPr>
            <a:endParaRPr lang="en-AU" sz="1200" b="1" dirty="0">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1200" b="1" dirty="0">
                <a:effectLst/>
                <a:latin typeface="Gill Sans MT" panose="020B0502020104020203" pitchFamily="34" charset="0"/>
                <a:ea typeface="Calibri" panose="020F0502020204030204" pitchFamily="34" charset="0"/>
                <a:cs typeface="Times New Roman" panose="02020603050405020304" pitchFamily="18" charset="0"/>
              </a:rPr>
              <a:t>ABOUT OUR TOUR</a:t>
            </a:r>
            <a:endParaRPr lang="en-US" sz="1200" b="1"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1E014E88-DCD7-4D66-8FEB-424E1D8DE00A}"/>
              </a:ext>
            </a:extLst>
          </p:cNvPr>
          <p:cNvSpPr/>
          <p:nvPr/>
        </p:nvSpPr>
        <p:spPr>
          <a:xfrm>
            <a:off x="1656270" y="173052"/>
            <a:ext cx="2150155" cy="1115635"/>
          </a:xfrm>
          <a:prstGeom prst="ellipse">
            <a:avLst/>
          </a:prstGeom>
          <a:solidFill>
            <a:schemeClr val="accent4">
              <a:lumMod val="20000"/>
              <a:lumOff val="8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050" b="1" dirty="0">
              <a:solidFill>
                <a:schemeClr val="tx1"/>
              </a:solidFill>
              <a:latin typeface="Gill Sans MT" panose="020B0502020104020203" pitchFamily="34" charset="0"/>
            </a:endParaRPr>
          </a:p>
          <a:p>
            <a:pPr algn="ctr"/>
            <a:r>
              <a:rPr lang="en-US" sz="1200" b="1" dirty="0">
                <a:solidFill>
                  <a:srgbClr val="0070C0"/>
                </a:solidFill>
                <a:latin typeface="Gill Sans MT" panose="020B0502020104020203" pitchFamily="34" charset="0"/>
              </a:rPr>
              <a:t>Tour Cost </a:t>
            </a:r>
          </a:p>
          <a:p>
            <a:pPr algn="ctr"/>
            <a:r>
              <a:rPr lang="en-US" sz="1000" b="1" dirty="0">
                <a:solidFill>
                  <a:srgbClr val="0070C0"/>
                </a:solidFill>
                <a:latin typeface="Gill Sans MT" panose="020B0502020104020203" pitchFamily="34" charset="0"/>
              </a:rPr>
              <a:t>$ 420 for 1 Person </a:t>
            </a:r>
          </a:p>
          <a:p>
            <a:pPr algn="ctr"/>
            <a:r>
              <a:rPr lang="en-US" sz="1000" b="1" dirty="0">
                <a:solidFill>
                  <a:srgbClr val="0070C0"/>
                </a:solidFill>
                <a:latin typeface="Gill Sans MT" panose="020B0502020104020203" pitchFamily="34" charset="0"/>
              </a:rPr>
              <a:t>$ 210 per person for 2</a:t>
            </a:r>
          </a:p>
          <a:p>
            <a:pPr algn="ctr"/>
            <a:r>
              <a:rPr lang="en-US" sz="1000" b="1" dirty="0">
                <a:solidFill>
                  <a:srgbClr val="0070C0"/>
                </a:solidFill>
                <a:latin typeface="Gill Sans MT" panose="020B0502020104020203" pitchFamily="34" charset="0"/>
              </a:rPr>
              <a:t>$ 150 per person for 3</a:t>
            </a:r>
          </a:p>
          <a:p>
            <a:pPr algn="ctr"/>
            <a:endParaRPr lang="en-US" sz="1000" b="1" dirty="0">
              <a:solidFill>
                <a:schemeClr val="tx1"/>
              </a:solidFill>
              <a:latin typeface="Gill Sans MT" panose="020B0502020104020203" pitchFamily="34" charset="0"/>
            </a:endParaRPr>
          </a:p>
          <a:p>
            <a:pPr algn="ctr"/>
            <a:endParaRPr lang="en-US" sz="1000" b="1" dirty="0">
              <a:solidFill>
                <a:schemeClr val="tx1"/>
              </a:solidFill>
              <a:latin typeface="Gill Sans MT" panose="020B0502020104020203" pitchFamily="34" charset="0"/>
            </a:endParaRPr>
          </a:p>
        </p:txBody>
      </p:sp>
      <p:sp>
        <p:nvSpPr>
          <p:cNvPr id="24" name="TextBox 23">
            <a:extLst>
              <a:ext uri="{FF2B5EF4-FFF2-40B4-BE49-F238E27FC236}">
                <a16:creationId xmlns:a16="http://schemas.microsoft.com/office/drawing/2014/main" id="{1145F5C2-E778-480E-BB1C-0FD1D087EA26}"/>
              </a:ext>
            </a:extLst>
          </p:cNvPr>
          <p:cNvSpPr txBox="1"/>
          <p:nvPr/>
        </p:nvSpPr>
        <p:spPr>
          <a:xfrm>
            <a:off x="-2" y="5535193"/>
            <a:ext cx="7081515" cy="430887"/>
          </a:xfrm>
          <a:prstGeom prst="rect">
            <a:avLst/>
          </a:prstGeom>
          <a:noFill/>
        </p:spPr>
        <p:txBody>
          <a:bodyPr wrap="square">
            <a:spAutoFit/>
          </a:bodyPr>
          <a:lstStyle/>
          <a:p>
            <a:r>
              <a:rPr lang="en-US" sz="1100" i="1" dirty="0">
                <a:latin typeface="Gill Sans MT" panose="020B0502020104020203" pitchFamily="34" charset="0"/>
              </a:rPr>
              <a:t>Please note: the tour may vary slightly depending on the time of day, road conditions, etc. Please bring sunscreen, mosquito repellent, hat, refillable water bottle and USD cash in small denominations to purchase snacks and gifts.</a:t>
            </a:r>
          </a:p>
        </p:txBody>
      </p:sp>
      <p:grpSp>
        <p:nvGrpSpPr>
          <p:cNvPr id="22" name="Group 21">
            <a:extLst>
              <a:ext uri="{FF2B5EF4-FFF2-40B4-BE49-F238E27FC236}">
                <a16:creationId xmlns:a16="http://schemas.microsoft.com/office/drawing/2014/main" id="{05C3E282-5CB3-D6E0-C99D-81CDDF29649D}"/>
              </a:ext>
            </a:extLst>
          </p:cNvPr>
          <p:cNvGrpSpPr/>
          <p:nvPr/>
        </p:nvGrpSpPr>
        <p:grpSpPr>
          <a:xfrm>
            <a:off x="7517023" y="5974043"/>
            <a:ext cx="2325711" cy="938719"/>
            <a:chOff x="7517023" y="5974043"/>
            <a:chExt cx="2325711" cy="938719"/>
          </a:xfrm>
        </p:grpSpPr>
        <p:sp>
          <p:nvSpPr>
            <p:cNvPr id="26" name="TextBox 25">
              <a:extLst>
                <a:ext uri="{FF2B5EF4-FFF2-40B4-BE49-F238E27FC236}">
                  <a16:creationId xmlns:a16="http://schemas.microsoft.com/office/drawing/2014/main" id="{B0DC09B2-39CC-4AEB-87C7-963049A0B407}"/>
                </a:ext>
              </a:extLst>
            </p:cNvPr>
            <p:cNvSpPr txBox="1"/>
            <p:nvPr/>
          </p:nvSpPr>
          <p:spPr>
            <a:xfrm>
              <a:off x="7659401" y="5974043"/>
              <a:ext cx="2183333" cy="938719"/>
            </a:xfrm>
            <a:prstGeom prst="rect">
              <a:avLst/>
            </a:prstGeom>
            <a:noFill/>
          </p:spPr>
          <p:txBody>
            <a:bodyPr wrap="square">
              <a:spAutoFit/>
            </a:bodyPr>
            <a:lstStyle/>
            <a:p>
              <a:endParaRPr lang="en-US" sz="1100" b="0" i="0" u="none" strike="noStrike" dirty="0">
                <a:effectLst/>
                <a:latin typeface="Gill Sans MT" panose="020B0502020104020203" pitchFamily="34" charset="0"/>
              </a:endParaRPr>
            </a:p>
            <a:p>
              <a:r>
                <a:rPr lang="en-US" sz="1100" b="1" i="0" u="none" strike="noStrike" dirty="0">
                  <a:effectLst/>
                  <a:latin typeface="Gill Sans MT" panose="020B0502020104020203" pitchFamily="34" charset="0"/>
                </a:rPr>
                <a:t>All Inquiries</a:t>
              </a:r>
              <a:endParaRPr lang="en-US" sz="11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r>
                <a:rPr lang="en-AU" sz="11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a:t>
              </a:r>
              <a:r>
                <a:rPr lang="en-AU" sz="1100"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670 77345224 (</a:t>
              </a:r>
              <a:r>
                <a:rPr lang="en-AU" sz="1100" dirty="0" err="1">
                  <a:solidFill>
                    <a:srgbClr val="000000"/>
                  </a:solidFill>
                  <a:latin typeface="Gill Sans MT" panose="020B0502020104020203" pitchFamily="34" charset="0"/>
                  <a:ea typeface="Calibri" panose="020F0502020204030204" pitchFamily="34" charset="0"/>
                  <a:cs typeface="Times New Roman" panose="02020603050405020304" pitchFamily="18" charset="0"/>
                </a:rPr>
                <a:t>Jonias</a:t>
              </a:r>
              <a:r>
                <a:rPr lang="en-AU" sz="1100"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a:t>
              </a:r>
              <a:endParaRPr lang="en-AU" sz="1100" dirty="0">
                <a:latin typeface="Gill Sans MT" panose="020B0502020104020203" pitchFamily="34" charset="0"/>
                <a:ea typeface="Calibri" panose="020F0502020204030204" pitchFamily="34" charset="0"/>
                <a:cs typeface="Times New Roman" panose="02020603050405020304" pitchFamily="18" charset="0"/>
              </a:endParaRPr>
            </a:p>
            <a:p>
              <a:r>
                <a:rPr lang="en-AU" sz="1100" u="sng"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 </a:t>
              </a:r>
              <a:r>
                <a:rPr lang="en-AU" sz="1100" u="sng" dirty="0">
                  <a:solidFill>
                    <a:srgbClr val="000000"/>
                  </a:solidFill>
                  <a:latin typeface="Gill Sans MT" panose="020B0502020104020203" pitchFamily="34" charset="0"/>
                  <a:ea typeface="Calibri" panose="020F0502020204030204" pitchFamily="34" charset="0"/>
                  <a:cs typeface="Times New Roman" panose="02020603050405020304" pitchFamily="18" charset="0"/>
                  <a:hlinkClick r:id="rId2"/>
                </a:rPr>
                <a:t>timorindigenoustours@gmail.com</a:t>
              </a:r>
              <a:r>
                <a:rPr lang="en-AU" sz="1100" u="sng"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 </a:t>
              </a:r>
              <a:endParaRPr lang="en-AU" sz="1100" u="sng"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sz="1100" dirty="0">
                <a:latin typeface="Gill Sans MT" panose="020B0502020104020203" pitchFamily="34" charset="0"/>
              </a:endParaRPr>
            </a:p>
          </p:txBody>
        </p:sp>
        <p:grpSp>
          <p:nvGrpSpPr>
            <p:cNvPr id="21" name="Group 20">
              <a:extLst>
                <a:ext uri="{FF2B5EF4-FFF2-40B4-BE49-F238E27FC236}">
                  <a16:creationId xmlns:a16="http://schemas.microsoft.com/office/drawing/2014/main" id="{5443AC1C-A559-88FE-C465-CE4AA4F3587C}"/>
                </a:ext>
              </a:extLst>
            </p:cNvPr>
            <p:cNvGrpSpPr/>
            <p:nvPr/>
          </p:nvGrpSpPr>
          <p:grpSpPr>
            <a:xfrm>
              <a:off x="7517023" y="6313050"/>
              <a:ext cx="216079" cy="389671"/>
              <a:chOff x="6956312" y="6054262"/>
              <a:chExt cx="216079" cy="389671"/>
            </a:xfrm>
          </p:grpSpPr>
          <p:pic>
            <p:nvPicPr>
              <p:cNvPr id="32" name="Picture 31" descr="Icon&#10;&#10;Description automatically generated">
                <a:extLst>
                  <a:ext uri="{FF2B5EF4-FFF2-40B4-BE49-F238E27FC236}">
                    <a16:creationId xmlns:a16="http://schemas.microsoft.com/office/drawing/2014/main" id="{76340AA8-8B8F-44D1-B983-583126136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6312" y="6054262"/>
                <a:ext cx="207514" cy="208753"/>
              </a:xfrm>
              <a:prstGeom prst="rect">
                <a:avLst/>
              </a:prstGeom>
            </p:spPr>
          </p:pic>
          <p:pic>
            <p:nvPicPr>
              <p:cNvPr id="34" name="Picture 33" descr="Icon&#10;&#10;Description automatically generated">
                <a:extLst>
                  <a:ext uri="{FF2B5EF4-FFF2-40B4-BE49-F238E27FC236}">
                    <a16:creationId xmlns:a16="http://schemas.microsoft.com/office/drawing/2014/main" id="{3022C9DF-0816-4D30-AC8B-1C51660F6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64877" y="6297920"/>
                <a:ext cx="207514" cy="146013"/>
              </a:xfrm>
              <a:prstGeom prst="rect">
                <a:avLst/>
              </a:prstGeom>
            </p:spPr>
          </p:pic>
        </p:grpSp>
      </p:grpSp>
      <p:sp>
        <p:nvSpPr>
          <p:cNvPr id="16" name="TextBox 15">
            <a:extLst>
              <a:ext uri="{FF2B5EF4-FFF2-40B4-BE49-F238E27FC236}">
                <a16:creationId xmlns:a16="http://schemas.microsoft.com/office/drawing/2014/main" id="{3BA94927-3C06-4C75-A825-B1B53C490685}"/>
              </a:ext>
            </a:extLst>
          </p:cNvPr>
          <p:cNvSpPr txBox="1"/>
          <p:nvPr/>
        </p:nvSpPr>
        <p:spPr>
          <a:xfrm>
            <a:off x="22016" y="5786354"/>
            <a:ext cx="3106773" cy="1035668"/>
          </a:xfrm>
          <a:prstGeom prst="rect">
            <a:avLst/>
          </a:prstGeom>
          <a:noFill/>
        </p:spPr>
        <p:txBody>
          <a:bodyPr wrap="square">
            <a:spAutoFit/>
          </a:bodyPr>
          <a:lstStyle/>
          <a:p>
            <a:endParaRPr lang="en-AU" sz="1100" b="1" dirty="0">
              <a:effectLst/>
              <a:latin typeface="Gill Sans MT" panose="020B0502020104020203" pitchFamily="34" charset="0"/>
              <a:ea typeface="Calibri" panose="020F0502020204030204" pitchFamily="34" charset="0"/>
              <a:cs typeface="Times New Roman" panose="02020603050405020304" pitchFamily="18" charset="0"/>
            </a:endParaRPr>
          </a:p>
          <a:p>
            <a:r>
              <a:rPr lang="en-AU" sz="1100" b="1" dirty="0">
                <a:effectLst/>
                <a:latin typeface="Gill Sans MT" panose="020B0502020104020203" pitchFamily="34" charset="0"/>
                <a:ea typeface="Calibri" panose="020F0502020204030204" pitchFamily="34" charset="0"/>
                <a:cs typeface="Times New Roman" panose="02020603050405020304" pitchFamily="18" charset="0"/>
              </a:rPr>
              <a:t>ADDITIONAL EXPENSES</a:t>
            </a:r>
          </a:p>
          <a:p>
            <a:pPr marL="342900" marR="0" lvl="0" indent="-342900" algn="just">
              <a:lnSpc>
                <a:spcPct val="115000"/>
              </a:lnSpc>
              <a:spcBef>
                <a:spcPts val="0"/>
              </a:spcBef>
              <a:spcAft>
                <a:spcPts val="0"/>
              </a:spcAft>
              <a:buFont typeface="Wingdings" panose="05000000000000000000" pitchFamily="2" charset="2"/>
              <a:buChar char=""/>
            </a:pPr>
            <a:r>
              <a:rPr lang="en-AU" sz="1100" dirty="0">
                <a:effectLst/>
                <a:latin typeface="Gill Sans MT" panose="020B0502020104020203" pitchFamily="34" charset="0"/>
                <a:ea typeface="Calibri" panose="020F0502020204030204" pitchFamily="34" charset="0"/>
                <a:cs typeface="Times New Roman" panose="02020603050405020304" pitchFamily="18" charset="0"/>
              </a:rPr>
              <a:t>All meals &amp; Accommodation at own cost </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AU" sz="1100" dirty="0">
                <a:effectLst/>
                <a:latin typeface="Gill Sans MT" panose="020B0502020104020203" pitchFamily="34" charset="0"/>
                <a:ea typeface="Calibri" panose="020F0502020204030204" pitchFamily="34" charset="0"/>
                <a:cs typeface="Times New Roman" panose="02020603050405020304" pitchFamily="18" charset="0"/>
              </a:rPr>
              <a:t>Personal items and spending</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sz="1400" dirty="0">
              <a:latin typeface="Gill Sans MT" panose="020B05020201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44004002"/>
              </p:ext>
            </p:extLst>
          </p:nvPr>
        </p:nvGraphicFramePr>
        <p:xfrm>
          <a:off x="22016" y="2458530"/>
          <a:ext cx="7070502" cy="3051728"/>
        </p:xfrm>
        <a:graphic>
          <a:graphicData uri="http://schemas.openxmlformats.org/drawingml/2006/table">
            <a:tbl>
              <a:tblPr firstRow="1" firstCol="1" bandRow="1">
                <a:tableStyleId>{C4B1156A-380E-4F78-BDF5-A606A8083BF9}</a:tableStyleId>
              </a:tblPr>
              <a:tblGrid>
                <a:gridCol w="458315">
                  <a:extLst>
                    <a:ext uri="{9D8B030D-6E8A-4147-A177-3AD203B41FA5}">
                      <a16:colId xmlns:a16="http://schemas.microsoft.com/office/drawing/2014/main" val="20000"/>
                    </a:ext>
                  </a:extLst>
                </a:gridCol>
                <a:gridCol w="1606793">
                  <a:extLst>
                    <a:ext uri="{9D8B030D-6E8A-4147-A177-3AD203B41FA5}">
                      <a16:colId xmlns:a16="http://schemas.microsoft.com/office/drawing/2014/main" val="20001"/>
                    </a:ext>
                  </a:extLst>
                </a:gridCol>
                <a:gridCol w="5005394">
                  <a:extLst>
                    <a:ext uri="{9D8B030D-6E8A-4147-A177-3AD203B41FA5}">
                      <a16:colId xmlns:a16="http://schemas.microsoft.com/office/drawing/2014/main" val="20002"/>
                    </a:ext>
                  </a:extLst>
                </a:gridCol>
              </a:tblGrid>
              <a:tr h="1502794">
                <a:tc>
                  <a:txBody>
                    <a:bodyPr/>
                    <a:lstStyle/>
                    <a:p>
                      <a:pPr marL="65405" algn="just">
                        <a:lnSpc>
                          <a:spcPct val="107000"/>
                        </a:lnSpc>
                        <a:spcBef>
                          <a:spcPts val="75"/>
                        </a:spcBef>
                        <a:spcAft>
                          <a:spcPts val="0"/>
                        </a:spcAft>
                      </a:pPr>
                      <a:r>
                        <a:rPr lang="en-AU" sz="1100" spc="5" dirty="0">
                          <a:effectLst/>
                        </a:rPr>
                        <a:t>D1</a:t>
                      </a:r>
                      <a:r>
                        <a:rPr lang="en-AU" sz="1100" dirty="0">
                          <a:effectLst/>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7655" marR="250190" indent="257175" algn="just">
                        <a:lnSpc>
                          <a:spcPct val="107000"/>
                        </a:lnSpc>
                        <a:spcBef>
                          <a:spcPts val="75"/>
                        </a:spcBef>
                        <a:spcAft>
                          <a:spcPts val="0"/>
                        </a:spcAft>
                      </a:pPr>
                      <a:r>
                        <a:rPr lang="en-AU" sz="1050" dirty="0">
                          <a:solidFill>
                            <a:srgbClr val="0070C0"/>
                          </a:solidFill>
                          <a:effectLst/>
                        </a:rPr>
                        <a:t>B</a:t>
                      </a:r>
                      <a:r>
                        <a:rPr lang="en-AU" sz="1050" spc="-5" dirty="0">
                          <a:solidFill>
                            <a:srgbClr val="0070C0"/>
                          </a:solidFill>
                          <a:effectLst/>
                        </a:rPr>
                        <a:t>au</a:t>
                      </a:r>
                      <a:r>
                        <a:rPr lang="en-AU" sz="1050" dirty="0">
                          <a:solidFill>
                            <a:srgbClr val="0070C0"/>
                          </a:solidFill>
                          <a:effectLst/>
                        </a:rPr>
                        <a:t>cau B</a:t>
                      </a:r>
                      <a:r>
                        <a:rPr lang="en-AU" sz="1050" spc="-5" dirty="0">
                          <a:solidFill>
                            <a:srgbClr val="0070C0"/>
                          </a:solidFill>
                          <a:effectLst/>
                        </a:rPr>
                        <a:t>a</a:t>
                      </a:r>
                      <a:r>
                        <a:rPr lang="en-AU" sz="1050" dirty="0">
                          <a:solidFill>
                            <a:srgbClr val="0070C0"/>
                          </a:solidFill>
                          <a:effectLst/>
                        </a:rPr>
                        <a:t>uc</a:t>
                      </a:r>
                      <a:r>
                        <a:rPr lang="en-AU" sz="1050" spc="-5" dirty="0">
                          <a:solidFill>
                            <a:srgbClr val="0070C0"/>
                          </a:solidFill>
                          <a:effectLst/>
                        </a:rPr>
                        <a:t>a</a:t>
                      </a:r>
                      <a:r>
                        <a:rPr lang="en-AU" sz="1050" dirty="0">
                          <a:solidFill>
                            <a:srgbClr val="0070C0"/>
                          </a:solidFill>
                          <a:effectLst/>
                        </a:rPr>
                        <a:t>u </a:t>
                      </a:r>
                      <a:r>
                        <a:rPr lang="en-AU" sz="1050" spc="5" dirty="0">
                          <a:solidFill>
                            <a:srgbClr val="0070C0"/>
                          </a:solidFill>
                          <a:effectLst/>
                        </a:rPr>
                        <a:t>P</a:t>
                      </a:r>
                      <a:r>
                        <a:rPr lang="en-AU" sz="1050" dirty="0">
                          <a:solidFill>
                            <a:srgbClr val="0070C0"/>
                          </a:solidFill>
                          <a:effectLst/>
                        </a:rPr>
                        <a:t>ousada</a:t>
                      </a:r>
                      <a:endParaRPr lang="en-AU" sz="105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3025" algn="just">
                        <a:lnSpc>
                          <a:spcPct val="107000"/>
                        </a:lnSpc>
                        <a:spcBef>
                          <a:spcPts val="75"/>
                        </a:spcBef>
                        <a:spcAft>
                          <a:spcPts val="0"/>
                        </a:spcAft>
                      </a:pPr>
                      <a:r>
                        <a:rPr lang="en-AU" sz="1000" dirty="0">
                          <a:effectLst/>
                        </a:rPr>
                        <a:t>Dili –</a:t>
                      </a:r>
                      <a:r>
                        <a:rPr lang="en-AU" sz="1000" spc="-5" dirty="0">
                          <a:effectLst/>
                        </a:rPr>
                        <a:t> </a:t>
                      </a:r>
                      <a:r>
                        <a:rPr lang="en-AU" sz="1000" dirty="0">
                          <a:effectLst/>
                        </a:rPr>
                        <a:t>Ba</a:t>
                      </a:r>
                      <a:r>
                        <a:rPr lang="en-AU" sz="1000" spc="-5" dirty="0">
                          <a:effectLst/>
                        </a:rPr>
                        <a:t>u</a:t>
                      </a:r>
                      <a:r>
                        <a:rPr lang="en-AU" sz="1000" dirty="0">
                          <a:effectLst/>
                        </a:rPr>
                        <a:t>cau</a:t>
                      </a:r>
                    </a:p>
                    <a:p>
                      <a:pPr marL="73025" algn="just">
                        <a:lnSpc>
                          <a:spcPct val="107000"/>
                        </a:lnSpc>
                        <a:spcAft>
                          <a:spcPts val="0"/>
                        </a:spcAft>
                      </a:pPr>
                      <a:r>
                        <a:rPr lang="en-AU" sz="1000" dirty="0">
                          <a:effectLst/>
                        </a:rPr>
                        <a:t>Tra</a:t>
                      </a:r>
                      <a:r>
                        <a:rPr lang="en-AU" sz="1000" spc="5" dirty="0">
                          <a:effectLst/>
                        </a:rPr>
                        <a:t>v</a:t>
                      </a:r>
                      <a:r>
                        <a:rPr lang="en-AU" sz="1000" dirty="0">
                          <a:effectLst/>
                        </a:rPr>
                        <a:t>el</a:t>
                      </a:r>
                      <a:r>
                        <a:rPr lang="en-AU" sz="1000" spc="-10" dirty="0">
                          <a:effectLst/>
                        </a:rPr>
                        <a:t> </a:t>
                      </a:r>
                      <a:r>
                        <a:rPr lang="en-AU" sz="1000" dirty="0">
                          <a:effectLst/>
                        </a:rPr>
                        <a:t>East</a:t>
                      </a:r>
                      <a:r>
                        <a:rPr lang="en-AU" sz="1000" spc="-5" dirty="0">
                          <a:effectLst/>
                        </a:rPr>
                        <a:t> </a:t>
                      </a:r>
                      <a:r>
                        <a:rPr lang="en-AU" sz="1000" dirty="0">
                          <a:effectLst/>
                        </a:rPr>
                        <a:t>along</a:t>
                      </a:r>
                      <a:r>
                        <a:rPr lang="en-AU" sz="1000" spc="-15" dirty="0">
                          <a:effectLst/>
                        </a:rPr>
                        <a:t> </a:t>
                      </a:r>
                      <a:r>
                        <a:rPr lang="en-AU" sz="1000" dirty="0">
                          <a:effectLst/>
                        </a:rPr>
                        <a:t>the </a:t>
                      </a:r>
                      <a:r>
                        <a:rPr lang="en-AU" sz="1000" spc="-5" dirty="0">
                          <a:effectLst/>
                        </a:rPr>
                        <a:t>n</a:t>
                      </a:r>
                      <a:r>
                        <a:rPr lang="en-AU" sz="1000" dirty="0">
                          <a:effectLst/>
                        </a:rPr>
                        <a:t>orth</a:t>
                      </a:r>
                      <a:r>
                        <a:rPr lang="en-AU" sz="1000" spc="-10" dirty="0">
                          <a:effectLst/>
                        </a:rPr>
                        <a:t> </a:t>
                      </a:r>
                      <a:r>
                        <a:rPr lang="en-AU" sz="1000" dirty="0">
                          <a:effectLst/>
                        </a:rPr>
                        <a:t>coast</a:t>
                      </a: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a:effectLst/>
                        </a:rPr>
                        <a:t>Hera mangrove conservation and its monkey's spots</a:t>
                      </a: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err="1">
                          <a:effectLst/>
                        </a:rPr>
                        <a:t>Metina</a:t>
                      </a:r>
                      <a:r>
                        <a:rPr lang="en-AU" sz="1000" spc="-10" dirty="0" err="1">
                          <a:effectLst/>
                        </a:rPr>
                        <a:t>r</a:t>
                      </a:r>
                      <a:r>
                        <a:rPr lang="en-AU" sz="1000" dirty="0" err="1">
                          <a:effectLst/>
                        </a:rPr>
                        <a:t>o</a:t>
                      </a:r>
                      <a:r>
                        <a:rPr lang="en-AU" sz="1000" spc="10" dirty="0">
                          <a:effectLst/>
                        </a:rPr>
                        <a:t> </a:t>
                      </a:r>
                      <a:r>
                        <a:rPr lang="en-AU" sz="1000" dirty="0">
                          <a:effectLst/>
                        </a:rPr>
                        <a:t>and t</a:t>
                      </a:r>
                      <a:r>
                        <a:rPr lang="en-AU" sz="1000" spc="-15" dirty="0">
                          <a:effectLst/>
                        </a:rPr>
                        <a:t>h</a:t>
                      </a:r>
                      <a:r>
                        <a:rPr lang="en-AU" sz="1000" dirty="0">
                          <a:effectLst/>
                        </a:rPr>
                        <a:t>e </a:t>
                      </a:r>
                      <a:r>
                        <a:rPr lang="en-AU" sz="1000" spc="-5" dirty="0">
                          <a:effectLst/>
                        </a:rPr>
                        <a:t>c</a:t>
                      </a:r>
                      <a:r>
                        <a:rPr lang="en-AU" sz="1000" dirty="0">
                          <a:effectLst/>
                        </a:rPr>
                        <a:t>e</a:t>
                      </a:r>
                      <a:r>
                        <a:rPr lang="en-AU" sz="1000" spc="-5" dirty="0">
                          <a:effectLst/>
                        </a:rPr>
                        <a:t>m</a:t>
                      </a:r>
                      <a:r>
                        <a:rPr lang="en-AU" sz="1000" dirty="0">
                          <a:effectLst/>
                        </a:rPr>
                        <a:t>ete</a:t>
                      </a:r>
                      <a:r>
                        <a:rPr lang="en-AU" sz="1000" spc="-10" dirty="0">
                          <a:effectLst/>
                        </a:rPr>
                        <a:t>r</a:t>
                      </a:r>
                      <a:r>
                        <a:rPr lang="en-AU" sz="1000" dirty="0">
                          <a:effectLst/>
                        </a:rPr>
                        <a:t>y f</a:t>
                      </a:r>
                      <a:r>
                        <a:rPr lang="en-AU" sz="1000" spc="5" dirty="0">
                          <a:effectLst/>
                        </a:rPr>
                        <a:t>or</a:t>
                      </a:r>
                      <a:r>
                        <a:rPr lang="en-AU" sz="1000" spc="-10" dirty="0">
                          <a:effectLst/>
                        </a:rPr>
                        <a:t> </a:t>
                      </a:r>
                      <a:r>
                        <a:rPr lang="en-AU" sz="1000" dirty="0">
                          <a:effectLst/>
                        </a:rPr>
                        <a:t>th</a:t>
                      </a:r>
                      <a:r>
                        <a:rPr lang="en-AU" sz="1000" spc="-5" dirty="0">
                          <a:effectLst/>
                        </a:rPr>
                        <a:t>e </a:t>
                      </a:r>
                      <a:r>
                        <a:rPr lang="en-AU" sz="1000" dirty="0">
                          <a:effectLst/>
                        </a:rPr>
                        <a:t>resi</a:t>
                      </a:r>
                      <a:r>
                        <a:rPr lang="en-AU" sz="1000" spc="-10" dirty="0">
                          <a:effectLst/>
                        </a:rPr>
                        <a:t>s</a:t>
                      </a:r>
                      <a:r>
                        <a:rPr lang="en-AU" sz="1000" spc="-5" dirty="0">
                          <a:effectLst/>
                        </a:rPr>
                        <a:t>ta</a:t>
                      </a:r>
                      <a:r>
                        <a:rPr lang="en-AU" sz="1000" dirty="0">
                          <a:effectLst/>
                        </a:rPr>
                        <a:t>nce</a:t>
                      </a: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a:effectLst/>
                        </a:rPr>
                        <a:t>Laleia, the</a:t>
                      </a:r>
                      <a:r>
                        <a:rPr lang="en-AU" sz="1000" spc="-10" dirty="0">
                          <a:effectLst/>
                        </a:rPr>
                        <a:t> </a:t>
                      </a:r>
                      <a:r>
                        <a:rPr lang="en-AU" sz="1000" dirty="0">
                          <a:effectLst/>
                        </a:rPr>
                        <a:t>bi</a:t>
                      </a:r>
                      <a:r>
                        <a:rPr lang="en-AU" sz="1000" spc="-5" dirty="0">
                          <a:effectLst/>
                        </a:rPr>
                        <a:t>r</a:t>
                      </a:r>
                      <a:r>
                        <a:rPr lang="en-AU" sz="1000" dirty="0">
                          <a:effectLst/>
                        </a:rPr>
                        <a:t>th place</a:t>
                      </a:r>
                      <a:r>
                        <a:rPr lang="en-AU" sz="1000" spc="-5" dirty="0">
                          <a:effectLst/>
                        </a:rPr>
                        <a:t> </a:t>
                      </a:r>
                      <a:r>
                        <a:rPr lang="en-AU" sz="1000" dirty="0">
                          <a:effectLst/>
                        </a:rPr>
                        <a:t>of</a:t>
                      </a:r>
                      <a:r>
                        <a:rPr lang="en-AU" sz="1000" spc="-10" dirty="0">
                          <a:effectLst/>
                        </a:rPr>
                        <a:t> </a:t>
                      </a:r>
                      <a:r>
                        <a:rPr lang="en-AU" sz="1000" dirty="0" err="1">
                          <a:effectLst/>
                        </a:rPr>
                        <a:t>Xa</a:t>
                      </a:r>
                      <a:r>
                        <a:rPr lang="en-AU" sz="1000" spc="-5" dirty="0" err="1">
                          <a:effectLst/>
                        </a:rPr>
                        <a:t>n</a:t>
                      </a:r>
                      <a:r>
                        <a:rPr lang="en-AU" sz="1000" dirty="0" err="1">
                          <a:effectLst/>
                        </a:rPr>
                        <a:t>ana</a:t>
                      </a:r>
                      <a:r>
                        <a:rPr lang="en-AU" sz="1000" dirty="0">
                          <a:effectLst/>
                        </a:rPr>
                        <a:t> </a:t>
                      </a:r>
                      <a:r>
                        <a:rPr lang="en-AU" sz="1000" dirty="0" err="1">
                          <a:effectLst/>
                        </a:rPr>
                        <a:t>Gusm</a:t>
                      </a:r>
                      <a:r>
                        <a:rPr lang="en-AU" sz="1000" spc="-5" dirty="0" err="1">
                          <a:effectLst/>
                        </a:rPr>
                        <a:t>a</a:t>
                      </a:r>
                      <a:r>
                        <a:rPr lang="en-AU" sz="1000" dirty="0" err="1">
                          <a:effectLst/>
                        </a:rPr>
                        <a:t>o</a:t>
                      </a:r>
                      <a:endParaRPr lang="en-AU" sz="1000" dirty="0">
                        <a:effectLst/>
                      </a:endParaRP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a:effectLst/>
                        </a:rPr>
                        <a:t>Lunch i</a:t>
                      </a:r>
                      <a:r>
                        <a:rPr lang="en-AU" sz="1000" spc="5" dirty="0">
                          <a:effectLst/>
                        </a:rPr>
                        <a:t>n</a:t>
                      </a:r>
                      <a:r>
                        <a:rPr lang="en-AU" sz="1000" dirty="0">
                          <a:effectLst/>
                        </a:rPr>
                        <a:t> t</a:t>
                      </a:r>
                      <a:r>
                        <a:rPr lang="en-AU" sz="1000" spc="-5" dirty="0">
                          <a:effectLst/>
                        </a:rPr>
                        <a:t>h</a:t>
                      </a:r>
                      <a:r>
                        <a:rPr lang="en-AU" sz="1000" dirty="0">
                          <a:effectLst/>
                        </a:rPr>
                        <a:t>e</a:t>
                      </a:r>
                      <a:r>
                        <a:rPr lang="en-AU" sz="1000" spc="-5" dirty="0">
                          <a:effectLst/>
                        </a:rPr>
                        <a:t> </a:t>
                      </a:r>
                      <a:r>
                        <a:rPr lang="en-AU" sz="1000" dirty="0">
                          <a:effectLst/>
                        </a:rPr>
                        <a:t>ol</a:t>
                      </a:r>
                      <a:r>
                        <a:rPr lang="en-AU" sz="1000" spc="5" dirty="0">
                          <a:effectLst/>
                        </a:rPr>
                        <a:t>d</a:t>
                      </a:r>
                      <a:r>
                        <a:rPr lang="en-AU" sz="1000" dirty="0">
                          <a:effectLst/>
                        </a:rPr>
                        <a:t> </a:t>
                      </a:r>
                      <a:r>
                        <a:rPr lang="en-AU" sz="1000" spc="-5" dirty="0">
                          <a:effectLst/>
                        </a:rPr>
                        <a:t>t</a:t>
                      </a:r>
                      <a:r>
                        <a:rPr lang="en-AU" sz="1000" dirty="0">
                          <a:effectLst/>
                        </a:rPr>
                        <a:t>own</a:t>
                      </a:r>
                      <a:r>
                        <a:rPr lang="en-AU" sz="1000" spc="-10" dirty="0">
                          <a:effectLst/>
                        </a:rPr>
                        <a:t> </a:t>
                      </a:r>
                      <a:r>
                        <a:rPr lang="en-AU" sz="1000" dirty="0">
                          <a:effectLst/>
                        </a:rPr>
                        <a:t>of</a:t>
                      </a:r>
                      <a:r>
                        <a:rPr lang="en-AU" sz="1000" spc="-5" dirty="0">
                          <a:effectLst/>
                        </a:rPr>
                        <a:t> </a:t>
                      </a:r>
                      <a:r>
                        <a:rPr lang="en-AU" sz="1000" dirty="0">
                          <a:effectLst/>
                        </a:rPr>
                        <a:t>B</a:t>
                      </a:r>
                      <a:r>
                        <a:rPr lang="en-AU" sz="1000" spc="-10" dirty="0">
                          <a:effectLst/>
                        </a:rPr>
                        <a:t>a</a:t>
                      </a:r>
                      <a:r>
                        <a:rPr lang="en-AU" sz="1000" dirty="0">
                          <a:effectLst/>
                        </a:rPr>
                        <a:t>ucau</a:t>
                      </a: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err="1">
                          <a:effectLst/>
                        </a:rPr>
                        <a:t>Wataboo</a:t>
                      </a:r>
                      <a:r>
                        <a:rPr lang="en-AU" sz="1000" dirty="0">
                          <a:effectLst/>
                        </a:rPr>
                        <a:t> beach after lunch </a:t>
                      </a: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a:effectLst/>
                        </a:rPr>
                        <a:t>Visit</a:t>
                      </a:r>
                      <a:r>
                        <a:rPr lang="en-AU" sz="1000" baseline="0" dirty="0">
                          <a:effectLst/>
                        </a:rPr>
                        <a:t> Japanese 7 tunnels during WWII</a:t>
                      </a:r>
                      <a:endParaRPr lang="en-AU" sz="1000" dirty="0">
                        <a:effectLst/>
                      </a:endParaRP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a:effectLst/>
                        </a:rPr>
                        <a:t>Visit the</a:t>
                      </a:r>
                      <a:r>
                        <a:rPr lang="en-AU" sz="1000" spc="-5" dirty="0">
                          <a:effectLst/>
                        </a:rPr>
                        <a:t> </a:t>
                      </a:r>
                      <a:r>
                        <a:rPr lang="en-AU" sz="1000" dirty="0">
                          <a:effectLst/>
                        </a:rPr>
                        <a:t>vi</a:t>
                      </a:r>
                      <a:r>
                        <a:rPr lang="en-AU" sz="1000" spc="-5" dirty="0">
                          <a:effectLst/>
                        </a:rPr>
                        <a:t>l</a:t>
                      </a:r>
                      <a:r>
                        <a:rPr lang="en-AU" sz="1000" dirty="0">
                          <a:effectLst/>
                        </a:rPr>
                        <a:t>la</a:t>
                      </a:r>
                      <a:r>
                        <a:rPr lang="en-AU" sz="1000" spc="-5" dirty="0">
                          <a:effectLst/>
                        </a:rPr>
                        <a:t>g</a:t>
                      </a:r>
                      <a:r>
                        <a:rPr lang="en-AU" sz="1000" dirty="0">
                          <a:effectLst/>
                        </a:rPr>
                        <a:t>e</a:t>
                      </a:r>
                      <a:r>
                        <a:rPr lang="en-AU" sz="1000" spc="-5" dirty="0">
                          <a:effectLst/>
                        </a:rPr>
                        <a:t> </a:t>
                      </a:r>
                      <a:r>
                        <a:rPr lang="en-AU" sz="1000" dirty="0">
                          <a:effectLst/>
                        </a:rPr>
                        <a:t>of</a:t>
                      </a:r>
                      <a:r>
                        <a:rPr lang="en-AU" sz="1000" spc="5" dirty="0">
                          <a:effectLst/>
                        </a:rPr>
                        <a:t> </a:t>
                      </a:r>
                      <a:r>
                        <a:rPr lang="en-AU" sz="1000" spc="-10" dirty="0">
                          <a:effectLst/>
                        </a:rPr>
                        <a:t>V</a:t>
                      </a:r>
                      <a:r>
                        <a:rPr lang="en-AU" sz="1000" dirty="0">
                          <a:effectLst/>
                        </a:rPr>
                        <a:t>enila</a:t>
                      </a:r>
                      <a:r>
                        <a:rPr lang="en-AU" sz="1000" spc="-5" dirty="0">
                          <a:effectLst/>
                        </a:rPr>
                        <a:t>l</a:t>
                      </a:r>
                      <a:r>
                        <a:rPr lang="en-AU" sz="1000" dirty="0">
                          <a:effectLst/>
                        </a:rPr>
                        <a:t>e</a:t>
                      </a:r>
                    </a:p>
                    <a:p>
                      <a:pPr marL="342900" marR="1322070" lvl="0" indent="-342900" algn="just">
                        <a:lnSpc>
                          <a:spcPct val="101000"/>
                        </a:lnSpc>
                        <a:spcBef>
                          <a:spcPts val="25"/>
                        </a:spcBef>
                        <a:spcAft>
                          <a:spcPts val="0"/>
                        </a:spcAft>
                        <a:buFont typeface="Wingdings" panose="05000000000000000000" pitchFamily="2" charset="2"/>
                        <a:buChar char=""/>
                        <a:tabLst>
                          <a:tab pos="301625" algn="l"/>
                        </a:tabLst>
                      </a:pPr>
                      <a:r>
                        <a:rPr lang="en-AU" sz="1000" dirty="0">
                          <a:effectLst/>
                        </a:rPr>
                        <a:t>Return </a:t>
                      </a:r>
                      <a:r>
                        <a:rPr lang="en-AU" sz="1000" spc="-5" dirty="0">
                          <a:effectLst/>
                        </a:rPr>
                        <a:t>to</a:t>
                      </a:r>
                      <a:r>
                        <a:rPr lang="en-AU" sz="1000" dirty="0">
                          <a:effectLst/>
                        </a:rPr>
                        <a:t> Baucau and din</a:t>
                      </a:r>
                      <a:r>
                        <a:rPr lang="en-AU" sz="1000" spc="-5" dirty="0">
                          <a:effectLst/>
                        </a:rPr>
                        <a:t>n</a:t>
                      </a:r>
                      <a:r>
                        <a:rPr lang="en-AU" sz="1000" dirty="0">
                          <a:effectLst/>
                        </a:rPr>
                        <a:t>er at</a:t>
                      </a:r>
                      <a:r>
                        <a:rPr lang="en-AU" sz="1000" spc="-5" dirty="0">
                          <a:effectLst/>
                        </a:rPr>
                        <a:t> </a:t>
                      </a:r>
                      <a:r>
                        <a:rPr lang="en-AU" sz="1000" dirty="0">
                          <a:effectLst/>
                        </a:rPr>
                        <a:t>the Ba</a:t>
                      </a:r>
                      <a:r>
                        <a:rPr lang="en-AU" sz="1000" spc="-5" dirty="0">
                          <a:effectLst/>
                        </a:rPr>
                        <a:t>u</a:t>
                      </a:r>
                      <a:r>
                        <a:rPr lang="en-AU" sz="1000" dirty="0">
                          <a:effectLst/>
                        </a:rPr>
                        <a:t>cau</a:t>
                      </a:r>
                      <a:r>
                        <a:rPr lang="en-AU" sz="1000" spc="-10" dirty="0">
                          <a:effectLst/>
                        </a:rPr>
                        <a:t> </a:t>
                      </a:r>
                      <a:r>
                        <a:rPr lang="en-AU" sz="1000" dirty="0">
                          <a:effectLst/>
                        </a:rPr>
                        <a:t>Pousada</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499153">
                <a:tc>
                  <a:txBody>
                    <a:bodyPr/>
                    <a:lstStyle/>
                    <a:p>
                      <a:pPr marL="65405" algn="just">
                        <a:lnSpc>
                          <a:spcPct val="107000"/>
                        </a:lnSpc>
                        <a:spcBef>
                          <a:spcPts val="70"/>
                        </a:spcBef>
                        <a:spcAft>
                          <a:spcPts val="0"/>
                        </a:spcAft>
                      </a:pPr>
                      <a:r>
                        <a:rPr lang="en-AU" sz="1100" spc="5" dirty="0">
                          <a:effectLst/>
                        </a:rPr>
                        <a:t>D2</a:t>
                      </a:r>
                      <a:r>
                        <a:rPr lang="en-AU" sz="1100" dirty="0">
                          <a:effectLst/>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2305" algn="l">
                        <a:lnSpc>
                          <a:spcPct val="107000"/>
                        </a:lnSpc>
                        <a:spcBef>
                          <a:spcPts val="70"/>
                        </a:spcBef>
                        <a:spcAft>
                          <a:spcPts val="0"/>
                        </a:spcAft>
                      </a:pPr>
                      <a:r>
                        <a:rPr lang="en-AU" sz="1050" b="1" dirty="0">
                          <a:solidFill>
                            <a:srgbClr val="0070C0"/>
                          </a:solidFill>
                          <a:effectLst/>
                        </a:rPr>
                        <a:t>D</a:t>
                      </a:r>
                      <a:r>
                        <a:rPr lang="en-AU" sz="1050" b="1" spc="5" dirty="0">
                          <a:solidFill>
                            <a:srgbClr val="0070C0"/>
                          </a:solidFill>
                          <a:effectLst/>
                        </a:rPr>
                        <a:t>i</a:t>
                      </a:r>
                      <a:r>
                        <a:rPr lang="en-AU" sz="1050" b="1" spc="-5" dirty="0">
                          <a:solidFill>
                            <a:srgbClr val="0070C0"/>
                          </a:solidFill>
                          <a:effectLst/>
                        </a:rPr>
                        <a:t>l</a:t>
                      </a:r>
                      <a:r>
                        <a:rPr lang="en-AU" sz="1050" b="1" dirty="0">
                          <a:solidFill>
                            <a:srgbClr val="0070C0"/>
                          </a:solidFill>
                          <a:effectLst/>
                        </a:rPr>
                        <a:t>i</a:t>
                      </a:r>
                    </a:p>
                    <a:p>
                      <a:pPr marL="296545" algn="l">
                        <a:lnSpc>
                          <a:spcPct val="107000"/>
                        </a:lnSpc>
                        <a:spcBef>
                          <a:spcPts val="5"/>
                        </a:spcBef>
                        <a:spcAft>
                          <a:spcPts val="0"/>
                        </a:spcAft>
                      </a:pPr>
                      <a:r>
                        <a:rPr lang="en-AU" sz="1050" b="1" dirty="0">
                          <a:solidFill>
                            <a:srgbClr val="0070C0"/>
                          </a:solidFill>
                          <a:effectLst/>
                        </a:rPr>
                        <a:t>            NA</a:t>
                      </a:r>
                      <a:endParaRPr lang="en-AU" sz="105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3025" marR="1876425" algn="just">
                        <a:lnSpc>
                          <a:spcPct val="101000"/>
                        </a:lnSpc>
                        <a:spcBef>
                          <a:spcPts val="70"/>
                        </a:spcBef>
                        <a:spcAft>
                          <a:spcPts val="0"/>
                        </a:spcAft>
                        <a:tabLst>
                          <a:tab pos="301625" algn="l"/>
                        </a:tabLst>
                      </a:pPr>
                      <a:r>
                        <a:rPr lang="en-AU" sz="1050" dirty="0">
                          <a:effectLst/>
                        </a:rPr>
                        <a:t>Return </a:t>
                      </a:r>
                      <a:r>
                        <a:rPr lang="en-AU" sz="1050" spc="-5" dirty="0">
                          <a:effectLst/>
                        </a:rPr>
                        <a:t>to</a:t>
                      </a:r>
                      <a:r>
                        <a:rPr lang="en-AU" sz="1050" dirty="0">
                          <a:effectLst/>
                        </a:rPr>
                        <a:t> Dili a</a:t>
                      </a:r>
                      <a:r>
                        <a:rPr lang="en-AU" sz="1050" spc="-5" dirty="0">
                          <a:effectLst/>
                        </a:rPr>
                        <a:t>l</a:t>
                      </a:r>
                      <a:r>
                        <a:rPr lang="en-AU" sz="1050" dirty="0">
                          <a:effectLst/>
                        </a:rPr>
                        <a:t>ong</a:t>
                      </a:r>
                      <a:r>
                        <a:rPr lang="en-AU" sz="1050" spc="-5" dirty="0">
                          <a:effectLst/>
                        </a:rPr>
                        <a:t> </a:t>
                      </a:r>
                      <a:r>
                        <a:rPr lang="en-AU" sz="1050" dirty="0">
                          <a:effectLst/>
                        </a:rPr>
                        <a:t>the </a:t>
                      </a:r>
                      <a:r>
                        <a:rPr lang="en-AU" sz="1050" spc="-10" dirty="0">
                          <a:effectLst/>
                        </a:rPr>
                        <a:t>n</a:t>
                      </a:r>
                      <a:r>
                        <a:rPr lang="en-AU" sz="1050" dirty="0">
                          <a:effectLst/>
                        </a:rPr>
                        <a:t>o</a:t>
                      </a:r>
                      <a:r>
                        <a:rPr lang="en-AU" sz="1050" spc="-10" dirty="0">
                          <a:effectLst/>
                        </a:rPr>
                        <a:t>r</a:t>
                      </a:r>
                      <a:r>
                        <a:rPr lang="en-AU" sz="1050" dirty="0">
                          <a:effectLst/>
                        </a:rPr>
                        <a:t>th east</a:t>
                      </a:r>
                      <a:r>
                        <a:rPr lang="en-AU" sz="1050" spc="5" dirty="0">
                          <a:effectLst/>
                        </a:rPr>
                        <a:t> </a:t>
                      </a:r>
                      <a:r>
                        <a:rPr lang="en-AU" sz="1050" dirty="0">
                          <a:effectLst/>
                        </a:rPr>
                        <a:t>coast</a:t>
                      </a:r>
                    </a:p>
                    <a:p>
                      <a:pPr marL="342900" marR="1876425" lvl="0" indent="-342900" algn="just">
                        <a:lnSpc>
                          <a:spcPct val="101000"/>
                        </a:lnSpc>
                        <a:spcBef>
                          <a:spcPts val="70"/>
                        </a:spcBef>
                        <a:spcAft>
                          <a:spcPts val="0"/>
                        </a:spcAft>
                        <a:buFont typeface="Wingdings" panose="05000000000000000000" pitchFamily="2" charset="2"/>
                        <a:buChar char=""/>
                        <a:tabLst>
                          <a:tab pos="301625" algn="l"/>
                          <a:tab pos="2397125" algn="l"/>
                        </a:tabLst>
                      </a:pPr>
                      <a:r>
                        <a:rPr lang="en-AU" sz="1050" dirty="0">
                          <a:effectLst/>
                        </a:rPr>
                        <a:t>Swim</a:t>
                      </a:r>
                      <a:r>
                        <a:rPr lang="en-AU" sz="1050" spc="5" dirty="0">
                          <a:effectLst/>
                        </a:rPr>
                        <a:t> </a:t>
                      </a:r>
                      <a:r>
                        <a:rPr lang="en-AU" sz="1050" dirty="0">
                          <a:effectLst/>
                        </a:rPr>
                        <a:t>in</a:t>
                      </a:r>
                      <a:r>
                        <a:rPr lang="en-AU" sz="1050" spc="-5" dirty="0">
                          <a:effectLst/>
                        </a:rPr>
                        <a:t> </a:t>
                      </a:r>
                      <a:r>
                        <a:rPr lang="en-AU" sz="1050" dirty="0">
                          <a:effectLst/>
                        </a:rPr>
                        <a:t>th</a:t>
                      </a:r>
                      <a:r>
                        <a:rPr lang="en-AU" sz="1050" spc="-5" dirty="0">
                          <a:effectLst/>
                        </a:rPr>
                        <a:t>e</a:t>
                      </a:r>
                      <a:r>
                        <a:rPr lang="en-AU" sz="1050" dirty="0">
                          <a:effectLst/>
                        </a:rPr>
                        <a:t> Ba</a:t>
                      </a:r>
                      <a:r>
                        <a:rPr lang="en-AU" sz="1050" spc="-10" dirty="0">
                          <a:effectLst/>
                        </a:rPr>
                        <a:t>u</a:t>
                      </a:r>
                      <a:r>
                        <a:rPr lang="en-AU" sz="1050" dirty="0">
                          <a:effectLst/>
                        </a:rPr>
                        <a:t>cau p</a:t>
                      </a:r>
                      <a:r>
                        <a:rPr lang="en-AU" sz="1050" spc="-5" dirty="0">
                          <a:effectLst/>
                        </a:rPr>
                        <a:t>o</a:t>
                      </a:r>
                      <a:r>
                        <a:rPr lang="en-AU" sz="1050" spc="5" dirty="0">
                          <a:effectLst/>
                        </a:rPr>
                        <a:t>o</a:t>
                      </a:r>
                      <a:r>
                        <a:rPr lang="en-AU" sz="1050" dirty="0">
                          <a:effectLst/>
                        </a:rPr>
                        <a:t>l</a:t>
                      </a:r>
                    </a:p>
                    <a:p>
                      <a:pPr marL="342900" marR="1876425" lvl="0" indent="-342900" algn="just">
                        <a:lnSpc>
                          <a:spcPct val="101000"/>
                        </a:lnSpc>
                        <a:spcBef>
                          <a:spcPts val="70"/>
                        </a:spcBef>
                        <a:spcAft>
                          <a:spcPts val="0"/>
                        </a:spcAft>
                        <a:buFont typeface="Wingdings" panose="05000000000000000000" pitchFamily="2" charset="2"/>
                        <a:buChar char=""/>
                        <a:tabLst>
                          <a:tab pos="301625" algn="l"/>
                        </a:tabLst>
                      </a:pPr>
                      <a:r>
                        <a:rPr lang="en-AU" sz="1050" dirty="0">
                          <a:effectLst/>
                        </a:rPr>
                        <a:t>Visit Wata</a:t>
                      </a:r>
                      <a:r>
                        <a:rPr lang="en-AU" sz="1050" spc="-5" dirty="0">
                          <a:effectLst/>
                        </a:rPr>
                        <a:t>b</a:t>
                      </a:r>
                      <a:r>
                        <a:rPr lang="en-AU" sz="1050" dirty="0">
                          <a:effectLst/>
                        </a:rPr>
                        <a:t>ou</a:t>
                      </a:r>
                      <a:r>
                        <a:rPr lang="en-AU" sz="1050" spc="5" dirty="0">
                          <a:effectLst/>
                        </a:rPr>
                        <a:t> </a:t>
                      </a:r>
                      <a:r>
                        <a:rPr lang="en-AU" sz="1050" spc="-5" dirty="0">
                          <a:effectLst/>
                        </a:rPr>
                        <a:t>b</a:t>
                      </a:r>
                      <a:r>
                        <a:rPr lang="en-AU" sz="1050" dirty="0">
                          <a:effectLst/>
                        </a:rPr>
                        <a:t>each</a:t>
                      </a:r>
                    </a:p>
                    <a:p>
                      <a:pPr marL="342900" marR="1876425" lvl="0" indent="-342900" algn="just">
                        <a:lnSpc>
                          <a:spcPct val="101000"/>
                        </a:lnSpc>
                        <a:spcBef>
                          <a:spcPts val="70"/>
                        </a:spcBef>
                        <a:spcAft>
                          <a:spcPts val="0"/>
                        </a:spcAft>
                        <a:buFont typeface="Wingdings" panose="05000000000000000000" pitchFamily="2" charset="2"/>
                        <a:buChar char=""/>
                        <a:tabLst>
                          <a:tab pos="301625" algn="l"/>
                        </a:tabLst>
                      </a:pPr>
                      <a:r>
                        <a:rPr lang="en-AU" sz="1050" dirty="0">
                          <a:effectLst/>
                        </a:rPr>
                        <a:t>Explo</a:t>
                      </a:r>
                      <a:r>
                        <a:rPr lang="en-AU" sz="1050" spc="5" dirty="0">
                          <a:effectLst/>
                        </a:rPr>
                        <a:t>re</a:t>
                      </a:r>
                      <a:r>
                        <a:rPr lang="en-AU" sz="1050" spc="-10" dirty="0">
                          <a:effectLst/>
                        </a:rPr>
                        <a:t> </a:t>
                      </a:r>
                      <a:r>
                        <a:rPr lang="en-AU" sz="1050" dirty="0">
                          <a:effectLst/>
                        </a:rPr>
                        <a:t>the</a:t>
                      </a:r>
                      <a:r>
                        <a:rPr lang="en-AU" sz="1050" spc="-10" dirty="0">
                          <a:effectLst/>
                        </a:rPr>
                        <a:t> </a:t>
                      </a:r>
                      <a:r>
                        <a:rPr lang="en-AU" sz="1050" dirty="0">
                          <a:effectLst/>
                        </a:rPr>
                        <a:t>ol</a:t>
                      </a:r>
                      <a:r>
                        <a:rPr lang="en-AU" sz="1050" spc="5" dirty="0">
                          <a:effectLst/>
                        </a:rPr>
                        <a:t>d</a:t>
                      </a:r>
                      <a:r>
                        <a:rPr lang="en-AU" sz="1050" dirty="0">
                          <a:effectLst/>
                        </a:rPr>
                        <a:t> and n</a:t>
                      </a:r>
                      <a:r>
                        <a:rPr lang="en-AU" sz="1050" spc="-10" dirty="0">
                          <a:effectLst/>
                        </a:rPr>
                        <a:t>e</a:t>
                      </a:r>
                      <a:r>
                        <a:rPr lang="en-AU" sz="1050" spc="-5" dirty="0">
                          <a:effectLst/>
                        </a:rPr>
                        <a:t>w</a:t>
                      </a:r>
                      <a:r>
                        <a:rPr lang="en-AU" sz="1050" dirty="0">
                          <a:effectLst/>
                        </a:rPr>
                        <a:t> </a:t>
                      </a:r>
                      <a:r>
                        <a:rPr lang="en-AU" sz="1050" spc="-5" dirty="0">
                          <a:effectLst/>
                        </a:rPr>
                        <a:t>to</a:t>
                      </a:r>
                      <a:r>
                        <a:rPr lang="en-AU" sz="1050" dirty="0">
                          <a:effectLst/>
                        </a:rPr>
                        <a:t>wn </a:t>
                      </a:r>
                      <a:r>
                        <a:rPr lang="en-AU" sz="1050" spc="5" dirty="0">
                          <a:effectLst/>
                        </a:rPr>
                        <a:t>o</a:t>
                      </a:r>
                      <a:r>
                        <a:rPr lang="en-AU" sz="1050" dirty="0">
                          <a:effectLst/>
                        </a:rPr>
                        <a:t>f</a:t>
                      </a:r>
                      <a:r>
                        <a:rPr lang="en-AU" sz="1050" spc="-5" dirty="0">
                          <a:effectLst/>
                        </a:rPr>
                        <a:t> </a:t>
                      </a:r>
                      <a:r>
                        <a:rPr lang="en-AU" sz="1050" dirty="0">
                          <a:effectLst/>
                        </a:rPr>
                        <a:t>Baucau</a:t>
                      </a:r>
                    </a:p>
                    <a:p>
                      <a:pPr marL="342900" marR="1876425" lvl="0" indent="-342900" algn="just">
                        <a:lnSpc>
                          <a:spcPct val="101000"/>
                        </a:lnSpc>
                        <a:spcBef>
                          <a:spcPts val="70"/>
                        </a:spcBef>
                        <a:spcAft>
                          <a:spcPts val="0"/>
                        </a:spcAft>
                        <a:buFont typeface="Wingdings" panose="05000000000000000000" pitchFamily="2" charset="2"/>
                        <a:buChar char=""/>
                        <a:tabLst>
                          <a:tab pos="301625" algn="l"/>
                        </a:tabLst>
                      </a:pPr>
                      <a:r>
                        <a:rPr lang="en-AU" sz="1050" dirty="0">
                          <a:effectLst/>
                        </a:rPr>
                        <a:t>Lunch a</a:t>
                      </a:r>
                      <a:r>
                        <a:rPr lang="en-AU" sz="1050" spc="5" dirty="0">
                          <a:effectLst/>
                        </a:rPr>
                        <a:t>t</a:t>
                      </a:r>
                      <a:r>
                        <a:rPr lang="en-AU" sz="1050" dirty="0">
                          <a:effectLst/>
                        </a:rPr>
                        <a:t> </a:t>
                      </a:r>
                      <a:r>
                        <a:rPr lang="en-AU" sz="1050" spc="-10" dirty="0">
                          <a:effectLst/>
                        </a:rPr>
                        <a:t>A</a:t>
                      </a:r>
                      <a:r>
                        <a:rPr lang="en-AU" sz="1050" dirty="0">
                          <a:effectLst/>
                        </a:rPr>
                        <a:t>malia’s</a:t>
                      </a:r>
                      <a:r>
                        <a:rPr lang="en-AU" sz="1050" spc="-5" dirty="0">
                          <a:effectLst/>
                        </a:rPr>
                        <a:t> </a:t>
                      </a:r>
                      <a:r>
                        <a:rPr lang="en-AU" sz="1050" dirty="0">
                          <a:effectLst/>
                        </a:rPr>
                        <a:t>restaur</a:t>
                      </a:r>
                      <a:r>
                        <a:rPr lang="en-AU" sz="1050" spc="-10" dirty="0">
                          <a:effectLst/>
                        </a:rPr>
                        <a:t>a</a:t>
                      </a:r>
                      <a:r>
                        <a:rPr lang="en-AU" sz="1050" spc="-5" dirty="0">
                          <a:effectLst/>
                        </a:rPr>
                        <a:t>n</a:t>
                      </a:r>
                      <a:r>
                        <a:rPr lang="en-AU" sz="1050" dirty="0">
                          <a:effectLst/>
                        </a:rPr>
                        <a:t>t bef</a:t>
                      </a:r>
                      <a:r>
                        <a:rPr lang="en-AU" sz="1050" spc="5" dirty="0">
                          <a:effectLst/>
                        </a:rPr>
                        <a:t>o</a:t>
                      </a:r>
                      <a:r>
                        <a:rPr lang="en-AU" sz="1050" spc="-10" dirty="0">
                          <a:effectLst/>
                        </a:rPr>
                        <a:t>r</a:t>
                      </a:r>
                      <a:r>
                        <a:rPr lang="en-AU" sz="1050" dirty="0">
                          <a:effectLst/>
                        </a:rPr>
                        <a:t>e heading</a:t>
                      </a:r>
                      <a:r>
                        <a:rPr lang="en-AU" sz="1050" spc="-5" dirty="0">
                          <a:effectLst/>
                        </a:rPr>
                        <a:t> </a:t>
                      </a:r>
                      <a:r>
                        <a:rPr lang="en-AU" sz="1050" dirty="0">
                          <a:effectLst/>
                        </a:rPr>
                        <a:t>ba</a:t>
                      </a:r>
                      <a:r>
                        <a:rPr lang="en-AU" sz="1050" spc="-10" dirty="0">
                          <a:effectLst/>
                        </a:rPr>
                        <a:t>c</a:t>
                      </a:r>
                      <a:r>
                        <a:rPr lang="en-AU" sz="1050" dirty="0">
                          <a:effectLst/>
                        </a:rPr>
                        <a:t>k </a:t>
                      </a:r>
                      <a:r>
                        <a:rPr lang="en-AU" sz="1050" spc="-5" dirty="0">
                          <a:effectLst/>
                        </a:rPr>
                        <a:t>t</a:t>
                      </a:r>
                      <a:r>
                        <a:rPr lang="en-AU" sz="1050" dirty="0">
                          <a:effectLst/>
                        </a:rPr>
                        <a:t>o Dili optional di</a:t>
                      </a:r>
                      <a:r>
                        <a:rPr lang="en-AU" sz="1050" spc="-5" dirty="0">
                          <a:effectLst/>
                        </a:rPr>
                        <a:t>nn</a:t>
                      </a:r>
                      <a:r>
                        <a:rPr lang="en-AU" sz="1050" dirty="0">
                          <a:effectLst/>
                        </a:rPr>
                        <a:t>er</a:t>
                      </a:r>
                      <a:r>
                        <a:rPr lang="en-AU" sz="1050" spc="-5" dirty="0">
                          <a:effectLst/>
                        </a:rPr>
                        <a:t> </a:t>
                      </a:r>
                      <a:r>
                        <a:rPr lang="en-AU" sz="1050" dirty="0">
                          <a:effectLst/>
                        </a:rPr>
                        <a:t>at the hotel or </a:t>
                      </a:r>
                      <a:r>
                        <a:rPr lang="en-AU" sz="1050" spc="-10" dirty="0">
                          <a:effectLst/>
                        </a:rPr>
                        <a:t>s</a:t>
                      </a:r>
                      <a:r>
                        <a:rPr lang="en-AU" sz="1050" dirty="0">
                          <a:effectLst/>
                        </a:rPr>
                        <a:t>easide</a:t>
                      </a:r>
                      <a:r>
                        <a:rPr lang="en-AU" sz="1050" spc="-5" dirty="0">
                          <a:effectLst/>
                        </a:rPr>
                        <a:t> </a:t>
                      </a:r>
                      <a:r>
                        <a:rPr lang="en-AU" sz="1050" dirty="0">
                          <a:effectLst/>
                        </a:rPr>
                        <a:t>restaurant.</a:t>
                      </a:r>
                    </a:p>
                    <a:p>
                      <a:pPr marR="1876425" algn="just">
                        <a:lnSpc>
                          <a:spcPct val="101000"/>
                        </a:lnSpc>
                        <a:spcBef>
                          <a:spcPts val="70"/>
                        </a:spcBef>
                        <a:spcAft>
                          <a:spcPts val="0"/>
                        </a:spcAft>
                        <a:tabLst>
                          <a:tab pos="301625" algn="l"/>
                        </a:tabLst>
                      </a:pPr>
                      <a:r>
                        <a:rPr lang="en-AU" sz="1050" b="1" dirty="0">
                          <a:effectLst/>
                        </a:rPr>
                        <a:t>End of our service</a:t>
                      </a:r>
                      <a:r>
                        <a:rPr lang="en-AU" sz="1050" dirty="0">
                          <a:effectLst/>
                        </a:rPr>
                        <a:t>.</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bl>
          </a:graphicData>
        </a:graphic>
      </p:graphicFrame>
      <p:sp>
        <p:nvSpPr>
          <p:cNvPr id="17" name="TextBox 16">
            <a:extLst>
              <a:ext uri="{FF2B5EF4-FFF2-40B4-BE49-F238E27FC236}">
                <a16:creationId xmlns:a16="http://schemas.microsoft.com/office/drawing/2014/main" id="{3BA94927-3C06-4C75-A825-B1B53C490685}"/>
              </a:ext>
            </a:extLst>
          </p:cNvPr>
          <p:cNvSpPr txBox="1"/>
          <p:nvPr/>
        </p:nvSpPr>
        <p:spPr>
          <a:xfrm>
            <a:off x="3354069" y="5767188"/>
            <a:ext cx="3748073" cy="1230337"/>
          </a:xfrm>
          <a:prstGeom prst="rect">
            <a:avLst/>
          </a:prstGeom>
          <a:noFill/>
        </p:spPr>
        <p:txBody>
          <a:bodyPr wrap="square">
            <a:spAutoFit/>
          </a:bodyPr>
          <a:lstStyle/>
          <a:p>
            <a:endParaRPr lang="en-AU" sz="1100" b="1" dirty="0">
              <a:effectLst/>
              <a:latin typeface="Gill Sans MT" panose="020B0502020104020203" pitchFamily="34" charset="0"/>
              <a:ea typeface="Calibri" panose="020F0502020204030204" pitchFamily="34" charset="0"/>
              <a:cs typeface="Times New Roman" panose="02020603050405020304" pitchFamily="18" charset="0"/>
            </a:endParaRPr>
          </a:p>
          <a:p>
            <a:r>
              <a:rPr lang="en-AU" sz="1100" b="1" dirty="0">
                <a:effectLst/>
                <a:latin typeface="Gill Sans MT" panose="020B0502020104020203" pitchFamily="34" charset="0"/>
                <a:ea typeface="Calibri" panose="020F0502020204030204" pitchFamily="34" charset="0"/>
                <a:cs typeface="Times New Roman" panose="02020603050405020304" pitchFamily="18" charset="0"/>
              </a:rPr>
              <a:t>Tours Inclusion:</a:t>
            </a:r>
          </a:p>
          <a:p>
            <a:pPr marL="342900" marR="0" lvl="0" indent="-342900" algn="just">
              <a:lnSpc>
                <a:spcPct val="115000"/>
              </a:lnSpc>
              <a:spcBef>
                <a:spcPts val="0"/>
              </a:spcBef>
              <a:spcAft>
                <a:spcPts val="0"/>
              </a:spcAft>
              <a:buFont typeface="Wingdings" panose="05000000000000000000" pitchFamily="2" charset="2"/>
              <a:buChar char=""/>
            </a:pPr>
            <a:r>
              <a:rPr lang="en-US" sz="1100" dirty="0">
                <a:effectLst/>
                <a:latin typeface="Gill Sans MT" panose="020B0502020104020203" pitchFamily="34" charset="0"/>
                <a:ea typeface="Calibri" panose="020F0502020204030204" pitchFamily="34" charset="0"/>
                <a:cs typeface="Times New Roman" panose="02020603050405020304" pitchFamily="18" charset="0"/>
              </a:rPr>
              <a:t>All transport and fuel during the tours</a:t>
            </a:r>
          </a:p>
          <a:p>
            <a:pPr marL="342900" marR="0" lvl="0" indent="-342900" algn="just">
              <a:lnSpc>
                <a:spcPct val="115000"/>
              </a:lnSpc>
              <a:spcBef>
                <a:spcPts val="0"/>
              </a:spcBef>
              <a:spcAft>
                <a:spcPts val="0"/>
              </a:spcAft>
              <a:buFont typeface="Wingdings" panose="05000000000000000000" pitchFamily="2" charset="2"/>
              <a:buChar char=""/>
            </a:pPr>
            <a:r>
              <a:rPr lang="en-US" sz="1100" dirty="0">
                <a:effectLst/>
                <a:latin typeface="Gill Sans MT" panose="020B0502020104020203" pitchFamily="34" charset="0"/>
                <a:ea typeface="Calibri" panose="020F0502020204030204" pitchFamily="34" charset="0"/>
                <a:cs typeface="Times New Roman" panose="02020603050405020304" pitchFamily="18" charset="0"/>
              </a:rPr>
              <a:t>Your English-speaking driver/guide </a:t>
            </a:r>
          </a:p>
          <a:p>
            <a:pPr marL="342900" marR="0" lvl="0" indent="-342900" algn="just">
              <a:lnSpc>
                <a:spcPct val="115000"/>
              </a:lnSpc>
              <a:spcBef>
                <a:spcPts val="0"/>
              </a:spcBef>
              <a:spcAft>
                <a:spcPts val="0"/>
              </a:spcAft>
              <a:buFont typeface="Wingdings" panose="05000000000000000000" pitchFamily="2" charset="2"/>
              <a:buChar char=""/>
            </a:pPr>
            <a:r>
              <a:rPr lang="en-US" sz="1100" dirty="0">
                <a:latin typeface="Gill Sans MT" panose="020B0502020104020203" pitchFamily="34" charset="0"/>
                <a:ea typeface="Calibri" panose="020F0502020204030204" pitchFamily="34" charset="0"/>
                <a:cs typeface="Times New Roman" panose="02020603050405020304" pitchFamily="18" charset="0"/>
              </a:rPr>
              <a:t>Any entrance visit and drinking water during the trip </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sz="1400" dirty="0">
              <a:latin typeface="Gill Sans MT" panose="020B0502020104020203" pitchFamily="34" charset="0"/>
            </a:endParaRPr>
          </a:p>
        </p:txBody>
      </p:sp>
      <p:pic>
        <p:nvPicPr>
          <p:cNvPr id="4" name="Picture 3">
            <a:extLst>
              <a:ext uri="{FF2B5EF4-FFF2-40B4-BE49-F238E27FC236}">
                <a16:creationId xmlns:a16="http://schemas.microsoft.com/office/drawing/2014/main" id="{4D74147C-4FC7-4393-49CE-C079EC8C5A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680" t="22176" r="18821" b="26196"/>
          <a:stretch/>
        </p:blipFill>
        <p:spPr>
          <a:xfrm>
            <a:off x="123637" y="284239"/>
            <a:ext cx="1506759" cy="852199"/>
          </a:xfrm>
          <a:prstGeom prst="rect">
            <a:avLst/>
          </a:prstGeom>
        </p:spPr>
      </p:pic>
      <p:sp>
        <p:nvSpPr>
          <p:cNvPr id="6" name="Rectangle 5">
            <a:extLst>
              <a:ext uri="{FF2B5EF4-FFF2-40B4-BE49-F238E27FC236}">
                <a16:creationId xmlns:a16="http://schemas.microsoft.com/office/drawing/2014/main" id="{8EB6712A-525F-05CB-78B5-1407AD6EE5D7}"/>
              </a:ext>
            </a:extLst>
          </p:cNvPr>
          <p:cNvSpPr/>
          <p:nvPr/>
        </p:nvSpPr>
        <p:spPr>
          <a:xfrm rot="21233767">
            <a:off x="5226734" y="222628"/>
            <a:ext cx="1674710" cy="940762"/>
          </a:xfrm>
          <a:prstGeom prst="rect">
            <a:avLst/>
          </a:prstGeom>
          <a:solidFill>
            <a:schemeClr val="accent3">
              <a:lumMod val="20000"/>
              <a:lumOff val="80000"/>
            </a:schemeClr>
          </a:solid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i="1" dirty="0">
                <a:solidFill>
                  <a:srgbClr val="002060"/>
                </a:solidFill>
                <a:latin typeface="Gill Sans MT" panose="020B0502020104020203" pitchFamily="34" charset="0"/>
              </a:rPr>
              <a:t>2D/1N</a:t>
            </a:r>
            <a:endParaRPr lang="en-US" b="1" i="1" dirty="0">
              <a:solidFill>
                <a:srgbClr val="002060"/>
              </a:solidFill>
              <a:latin typeface="Gill Sans MT" panose="020B0502020104020203" pitchFamily="34" charset="0"/>
            </a:endParaRPr>
          </a:p>
          <a:p>
            <a:pPr algn="ctr"/>
            <a:r>
              <a:rPr lang="en-US" sz="1200" b="1" i="1" dirty="0">
                <a:solidFill>
                  <a:srgbClr val="002060"/>
                </a:solidFill>
                <a:latin typeface="Gill Sans MT" panose="020B0502020104020203" pitchFamily="34" charset="0"/>
              </a:rPr>
              <a:t>Baucau N/E Overnight Tour</a:t>
            </a:r>
          </a:p>
        </p:txBody>
      </p:sp>
      <p:pic>
        <p:nvPicPr>
          <p:cNvPr id="8" name="Picture 7">
            <a:extLst>
              <a:ext uri="{FF2B5EF4-FFF2-40B4-BE49-F238E27FC236}">
                <a16:creationId xmlns:a16="http://schemas.microsoft.com/office/drawing/2014/main" id="{82C36823-53F3-A450-934F-8BA838A1E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053" y="349269"/>
            <a:ext cx="1165608" cy="717678"/>
          </a:xfrm>
          <a:prstGeom prst="rect">
            <a:avLst/>
          </a:prstGeom>
        </p:spPr>
      </p:pic>
      <p:pic>
        <p:nvPicPr>
          <p:cNvPr id="9" name="Picture 8">
            <a:extLst>
              <a:ext uri="{FF2B5EF4-FFF2-40B4-BE49-F238E27FC236}">
                <a16:creationId xmlns:a16="http://schemas.microsoft.com/office/drawing/2014/main" id="{747A2C0C-4320-888A-973A-A810D252B6AC}"/>
              </a:ext>
            </a:extLst>
          </p:cNvPr>
          <p:cNvPicPr>
            <a:picLocks noChangeAspect="1"/>
          </p:cNvPicPr>
          <p:nvPr/>
        </p:nvPicPr>
        <p:blipFill rotWithShape="1">
          <a:blip r:embed="rId7">
            <a:extLst>
              <a:ext uri="{28A0092B-C50C-407E-A947-70E740481C1C}">
                <a14:useLocalDpi xmlns:a14="http://schemas.microsoft.com/office/drawing/2010/main" val="0"/>
              </a:ext>
            </a:extLst>
          </a:blip>
          <a:srcRect t="30429"/>
          <a:stretch/>
        </p:blipFill>
        <p:spPr>
          <a:xfrm>
            <a:off x="7107391" y="34504"/>
            <a:ext cx="5038600" cy="1791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B04E56A-DEFB-61AD-B38D-22C912C82AEA}"/>
              </a:ext>
            </a:extLst>
          </p:cNvPr>
          <p:cNvPicPr>
            <a:picLocks noChangeAspect="1"/>
          </p:cNvPicPr>
          <p:nvPr/>
        </p:nvPicPr>
        <p:blipFill rotWithShape="1">
          <a:blip r:embed="rId8">
            <a:extLst>
              <a:ext uri="{28A0092B-C50C-407E-A947-70E740481C1C}">
                <a14:useLocalDpi xmlns:a14="http://schemas.microsoft.com/office/drawing/2010/main" val="0"/>
              </a:ext>
            </a:extLst>
          </a:blip>
          <a:srcRect l="3376" t="3396" r="5253" b="4850"/>
          <a:stretch/>
        </p:blipFill>
        <p:spPr>
          <a:xfrm>
            <a:off x="10110159" y="1860877"/>
            <a:ext cx="2031940" cy="2901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5C736514-7570-587F-E3AF-BE46BF91A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9418" y="4796208"/>
            <a:ext cx="2031940" cy="1982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FB711AF0-8518-2B58-9ABB-39331C95D2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4643" y="1869503"/>
            <a:ext cx="2954874" cy="1963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6E267DD3-D367-CA9A-2ECE-F628D75458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1410" y="3879162"/>
            <a:ext cx="2925615" cy="213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7748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313</Words>
  <Application>Microsoft Office PowerPoint</Application>
  <PresentationFormat>Widescreen</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Gill Sans MT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Egidio da Purificacao</dc:creator>
  <cp:lastModifiedBy>Chemonics</cp:lastModifiedBy>
  <cp:revision>34</cp:revision>
  <dcterms:created xsi:type="dcterms:W3CDTF">2022-04-10T13:15:41Z</dcterms:created>
  <dcterms:modified xsi:type="dcterms:W3CDTF">2025-02-04T07:26:31Z</dcterms:modified>
</cp:coreProperties>
</file>